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84" r:id="rId3"/>
    <p:sldId id="371" r:id="rId4"/>
    <p:sldId id="372" r:id="rId5"/>
    <p:sldId id="373" r:id="rId6"/>
    <p:sldId id="374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26" r:id="rId16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>
        <p:scale>
          <a:sx n="89" d="100"/>
          <a:sy n="89" d="100"/>
        </p:scale>
        <p:origin x="-63" y="-17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4196821-5533-4F3D-B589-978D25C4AE48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FA220A0-0C10-4BFE-8F52-983C04D35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ABDADAA-18B9-472F-8C69-70C96516374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98500"/>
            <a:ext cx="62007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5795AE4-4497-49E0-9281-86677CD0F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98500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F2496-3992-43A1-A414-AD3BB6055A6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8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7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4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8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0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8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1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5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2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3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0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lumMod val="60000"/>
                <a:lumOff val="40000"/>
              </a:schemeClr>
            </a:gs>
            <a:gs pos="95000">
              <a:schemeClr val="tx2">
                <a:lumMod val="40000"/>
                <a:lumOff val="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7462"/>
            <a:ext cx="9433048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No automatic alt text availa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30" y="4221088"/>
            <a:ext cx="2027191" cy="14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3472" y="1916835"/>
            <a:ext cx="9433048" cy="1512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tx2"/>
                </a:solidFill>
                <a:latin typeface="GHEA Grapalat" pitchFamily="50" charset="0"/>
                <a:ea typeface="+mj-ea"/>
                <a:cs typeface="+mj-cs"/>
              </a:defRPr>
            </a:lvl1pPr>
          </a:lstStyle>
          <a:p>
            <a:r>
              <a:rPr lang="hy-AM" sz="2400" dirty="0">
                <a:cs typeface="Arial" panose="020B0604020202020204" pitchFamily="34" charset="0"/>
              </a:rPr>
              <a:t>ՀԱՐԿԱՅԻՆ </a:t>
            </a:r>
            <a:r>
              <a:rPr lang="hy-AM" sz="2400" dirty="0" smtClean="0">
                <a:cs typeface="Arial" panose="020B0604020202020204" pitchFamily="34" charset="0"/>
              </a:rPr>
              <a:t>ՀԱՄԱԿԱՐԳՈՒՄ </a:t>
            </a:r>
          </a:p>
          <a:p>
            <a:r>
              <a:rPr lang="hy-AM" sz="2400" dirty="0" smtClean="0">
                <a:cs typeface="Arial" panose="020B0604020202020204" pitchFamily="34" charset="0"/>
              </a:rPr>
              <a:t>ԻՐԱԿԱՆԱՑՎԵԼԻՔ </a:t>
            </a:r>
            <a:r>
              <a:rPr lang="hy-AM" sz="2400" dirty="0">
                <a:cs typeface="Arial" panose="020B0604020202020204" pitchFamily="34" charset="0"/>
              </a:rPr>
              <a:t>ՓՈՓՈԽՈՒԹՅՈՒՆՆԵՐԻ </a:t>
            </a:r>
            <a:endParaRPr lang="hy-AM" sz="2400" dirty="0" smtClean="0">
              <a:cs typeface="Arial" panose="020B0604020202020204" pitchFamily="34" charset="0"/>
            </a:endParaRPr>
          </a:p>
          <a:p>
            <a:r>
              <a:rPr lang="hy-AM" sz="2400" dirty="0" smtClean="0">
                <a:cs typeface="Arial" panose="020B0604020202020204" pitchFamily="34" charset="0"/>
              </a:rPr>
              <a:t>ՀԻՄՆԱԿԱՆ </a:t>
            </a:r>
            <a:r>
              <a:rPr lang="hy-AM" sz="2400" dirty="0">
                <a:cs typeface="Arial" panose="020B0604020202020204" pitchFamily="34" charset="0"/>
              </a:rPr>
              <a:t>ՈՒՂՂՈՒԹՅՈՒՆՆԵՐԸ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3792" y="5964485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dirty="0">
                <a:latin typeface="GHEA Grapalat" pitchFamily="50" charset="0"/>
                <a:cs typeface="Arial" panose="020B0604020202020204" pitchFamily="34" charset="0"/>
              </a:rPr>
              <a:t>ԵՐԵՎԱՆ</a:t>
            </a:r>
            <a:r>
              <a:rPr lang="ru-RU" dirty="0">
                <a:latin typeface="GHEA Grapalat" pitchFamily="50" charset="0"/>
                <a:cs typeface="Arial" panose="020B0604020202020204" pitchFamily="34" charset="0"/>
              </a:rPr>
              <a:t> 201</a:t>
            </a:r>
            <a:r>
              <a:rPr lang="en-US" dirty="0">
                <a:latin typeface="GHEA Grapalat" pitchFamily="50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8867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y-AM" sz="4900" dirty="0">
                <a:solidFill>
                  <a:srgbClr val="FF0000"/>
                </a:solidFill>
                <a:latin typeface="GHEA Grapalat" pitchFamily="50" charset="0"/>
              </a:rPr>
              <a:t>ՀԱՐԿԱՅԻՆ ՎԱՐՉԱՐԱՐՈՒԹՅԱՆ ՄԱՍՈՎ ԻՐԱԿԱՆԱՑՎԵԼԻՔ ՓՈՓՈԽՈՒԹՅՈՒՆՆԵՐԻ ՀԻՄՆԱԿԱՆ ՈՒՂՂՈՒԹՅՈՒՆՆԵՐԸ</a:t>
            </a:r>
            <a:r>
              <a:rPr lang="hy-AM" dirty="0">
                <a:solidFill>
                  <a:srgbClr val="0070C0"/>
                </a:solidFill>
                <a:latin typeface="GHEA Grapalat" pitchFamily="50" charset="0"/>
              </a:rPr>
              <a:t/>
            </a:r>
            <a:br>
              <a:rPr lang="hy-AM" dirty="0">
                <a:solidFill>
                  <a:srgbClr val="0070C0"/>
                </a:solidFill>
                <a:latin typeface="GHEA Grapalat" pitchFamily="50" charset="0"/>
              </a:rPr>
            </a:br>
            <a:endParaRPr lang="en-US" dirty="0">
              <a:solidFill>
                <a:srgbClr val="FF0000"/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6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655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ՎԱՐՉԱՐԱՐՈՒԹՅԱՆ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1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2204864"/>
            <a:ext cx="11305256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Ս</a:t>
            </a:r>
            <a:r>
              <a:rPr lang="hy-AM" sz="3000" dirty="0" err="1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տվերային</a:t>
            </a: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տնտեսության ծավալների շարունակական կրճատում, արտոնյալ հարկ վճարողների բացառում</a:t>
            </a:r>
            <a:r>
              <a:rPr lang="en-US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y-AM" sz="3000" dirty="0">
              <a:solidFill>
                <a:srgbClr val="FF0000"/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dirty="0" err="1">
                <a:latin typeface="GHEA Grapalat" panose="02000506050000020003" pitchFamily="50" charset="0"/>
              </a:rPr>
              <a:t>ստվերային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շրջանառություններ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ունեցող</a:t>
            </a:r>
            <a:r>
              <a:rPr lang="en-US" dirty="0">
                <a:latin typeface="GHEA Grapalat" panose="02000506050000020003" pitchFamily="50" charset="0"/>
              </a:rPr>
              <a:t> և </a:t>
            </a:r>
            <a:r>
              <a:rPr lang="en-US" dirty="0" err="1">
                <a:latin typeface="GHEA Grapalat" panose="02000506050000020003" pitchFamily="50" charset="0"/>
              </a:rPr>
              <a:t>հարկումից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խուսա­­­փելու</a:t>
            </a:r>
            <a:r>
              <a:rPr lang="en-US" dirty="0">
                <a:latin typeface="GHEA Grapalat" panose="02000506050000020003" pitchFamily="50" charset="0"/>
              </a:rPr>
              <a:t> ռիսկեր </a:t>
            </a:r>
            <a:r>
              <a:rPr lang="en-US" dirty="0" err="1">
                <a:latin typeface="GHEA Grapalat" panose="02000506050000020003" pitchFamily="50" charset="0"/>
              </a:rPr>
              <a:t>գեներացնող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հարկ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վճարողների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նկատմամբ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իրականացվող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հարկային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վարչարարությ</a:t>
            </a:r>
            <a:r>
              <a:rPr lang="hy-AM" dirty="0">
                <a:latin typeface="GHEA Grapalat" panose="02000506050000020003" pitchFamily="50" charset="0"/>
              </a:rPr>
              <a:t>ա</a:t>
            </a:r>
            <a:r>
              <a:rPr lang="en-US" dirty="0">
                <a:latin typeface="GHEA Grapalat" panose="02000506050000020003" pitchFamily="50" charset="0"/>
              </a:rPr>
              <a:t>ն</a:t>
            </a:r>
            <a:r>
              <a:rPr lang="hy-AM" dirty="0">
                <a:latin typeface="GHEA Grapalat" panose="02000506050000020003" pitchFamily="50" charset="0"/>
              </a:rPr>
              <a:t> </a:t>
            </a:r>
            <a:r>
              <a:rPr lang="hy-AM" dirty="0" smtClean="0">
                <a:latin typeface="GHEA Grapalat" panose="02000506050000020003" pitchFamily="50" charset="0"/>
              </a:rPr>
              <a:t>խստացում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en-US" dirty="0" err="1">
                <a:latin typeface="GHEA Grapalat" panose="02000506050000020003" pitchFamily="50" charset="0"/>
              </a:rPr>
              <a:t>հավասար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շուկայական</a:t>
            </a:r>
            <a:r>
              <a:rPr lang="en-US" dirty="0">
                <a:latin typeface="GHEA Grapalat" panose="02000506050000020003" pitchFamily="50" charset="0"/>
              </a:rPr>
              <a:t> </a:t>
            </a:r>
            <a:r>
              <a:rPr lang="en-US" dirty="0" err="1">
                <a:latin typeface="GHEA Grapalat" panose="02000506050000020003" pitchFamily="50" charset="0"/>
              </a:rPr>
              <a:t>մրցակ­ցու­թյ</a:t>
            </a:r>
            <a:r>
              <a:rPr lang="hy-AM" dirty="0">
                <a:latin typeface="GHEA Grapalat" panose="02000506050000020003" pitchFamily="50" charset="0"/>
              </a:rPr>
              <a:t>ա</a:t>
            </a:r>
            <a:r>
              <a:rPr lang="en-US" dirty="0">
                <a:latin typeface="GHEA Grapalat" panose="02000506050000020003" pitchFamily="50" charset="0"/>
              </a:rPr>
              <a:t>ն</a:t>
            </a:r>
            <a:r>
              <a:rPr lang="hy-AM" dirty="0">
                <a:latin typeface="GHEA Grapalat" panose="02000506050000020003" pitchFamily="50" charset="0"/>
              </a:rPr>
              <a:t> </a:t>
            </a:r>
            <a:r>
              <a:rPr lang="hy-AM" dirty="0" smtClean="0">
                <a:latin typeface="GHEA Grapalat" panose="02000506050000020003" pitchFamily="50" charset="0"/>
              </a:rPr>
              <a:t>ապահովում</a:t>
            </a:r>
            <a:endParaRPr lang="hy-AM" dirty="0">
              <a:latin typeface="GHEA Grapalat" panose="02000506050000020003" pitchFamily="50" charset="0"/>
            </a:endParaRPr>
          </a:p>
          <a:p>
            <a:pPr lvl="1"/>
            <a:endParaRPr lang="hy-AM" sz="20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y-AM" sz="2000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9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655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ՎԱՐՉԱՐԱՐՈՒԹՅԱՆ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2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2420888"/>
            <a:ext cx="11233248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Հասցեական և արդյունավետ հարկային վարչարարության իրականացում.</a:t>
            </a:r>
          </a:p>
          <a:p>
            <a:pPr marL="800100" lvl="2" indent="-34290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</a:rPr>
              <a:t>թիրախավորված հսկողական գործ­ըն­թաց­ների կատարելագործմանն ուղղված նոր վարչարարական գործիքակազմերի ներդրում և </a:t>
            </a:r>
            <a:r>
              <a:rPr lang="hy-AM" sz="2400" dirty="0" smtClean="0">
                <a:latin typeface="GHEA Grapalat" panose="02000506050000020003" pitchFamily="50" charset="0"/>
              </a:rPr>
              <a:t>զարգացում</a:t>
            </a:r>
            <a:endParaRPr lang="en-US" sz="2400" dirty="0">
              <a:latin typeface="GHEA Grapalat" panose="02000506050000020003" pitchFamily="50" charset="0"/>
            </a:endParaRPr>
          </a:p>
          <a:p>
            <a:pPr marL="800100" lvl="2" indent="-34290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</a:rPr>
              <a:t>կարգապահ հարկ վճարողների համար լրացուցիչ հարկային բեռի </a:t>
            </a:r>
            <a:r>
              <a:rPr lang="hy-AM" sz="2400" dirty="0" smtClean="0">
                <a:latin typeface="GHEA Grapalat" panose="02000506050000020003" pitchFamily="50" charset="0"/>
              </a:rPr>
              <a:t>բացառում</a:t>
            </a:r>
            <a:endParaRPr lang="hy-AM" sz="2400" dirty="0">
              <a:latin typeface="GHEA Grapalat" panose="02000506050000020003" pitchFamily="50" charset="0"/>
            </a:endParaRPr>
          </a:p>
          <a:p>
            <a:pPr marL="800100" lvl="2" indent="-34290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</a:rPr>
              <a:t>նոր գործիքակազմի կիրառության արդյունա­վե­տության պարբերաբար </a:t>
            </a:r>
            <a:r>
              <a:rPr lang="hy-AM" sz="2400" dirty="0" smtClean="0">
                <a:latin typeface="GHEA Grapalat" panose="02000506050000020003" pitchFamily="50" charset="0"/>
              </a:rPr>
              <a:t>գնահատում</a:t>
            </a:r>
            <a:endParaRPr lang="hy-AM" sz="2400" dirty="0">
              <a:latin typeface="GHEA Grapalat" panose="02000506050000020003" pitchFamily="50" charset="0"/>
            </a:endParaRPr>
          </a:p>
          <a:p>
            <a:pPr marL="0" lvl="1" indent="457200">
              <a:buNone/>
            </a:pPr>
            <a:endParaRPr lang="hy-AM" sz="2000" dirty="0">
              <a:latin typeface="GHEA Grapalat" panose="02000506050000020003" pitchFamily="50" charset="0"/>
            </a:endParaRPr>
          </a:p>
          <a:p>
            <a:pPr marL="457200" lvl="1" indent="0">
              <a:buNone/>
            </a:pPr>
            <a:endParaRPr lang="hy-AM" sz="2000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ՎԱՐՉԱՐԱՐՈՒԹՅԱՆ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3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2204864"/>
            <a:ext cx="11233248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Հարկային մարմնի և հարկ վճարողների միջև </a:t>
            </a:r>
            <a:r>
              <a:rPr lang="hy-AM" sz="3000" dirty="0" err="1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գործընկերային</a:t>
            </a: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հարաբերու­թյուն­ների հաստատում և շարունակական զարգացում</a:t>
            </a:r>
            <a:r>
              <a:rPr lang="hy-AM" sz="24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հարկ վճա­րող­ների և հարկային մարմնի միջև որակական նոր հարթության վրա գտնվող գործընկերային հարաբերությունների ձևավորում ու շարունակական </a:t>
            </a:r>
            <a:r>
              <a:rPr lang="hy-AM" dirty="0" smtClean="0">
                <a:latin typeface="GHEA Grapalat" panose="02000506050000020003" pitchFamily="50" charset="0"/>
              </a:rPr>
              <a:t>զարգացում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հարկ վճա­րողների հարկային կարգապահության մակարդակի </a:t>
            </a:r>
            <a:r>
              <a:rPr lang="hy-AM" dirty="0" smtClean="0">
                <a:latin typeface="GHEA Grapalat" panose="02000506050000020003" pitchFamily="50" charset="0"/>
              </a:rPr>
              <a:t>բարձրացում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հարկ վճարողների կողմից իրենց պարտակա­նու­թյուն­ների կատարումն ապահովելու նպատակով ծախսվող ռեսուրսների </a:t>
            </a:r>
            <a:r>
              <a:rPr lang="hy-AM" dirty="0" smtClean="0">
                <a:latin typeface="GHEA Grapalat" panose="02000506050000020003" pitchFamily="50" charset="0"/>
              </a:rPr>
              <a:t>կրճատում</a:t>
            </a:r>
            <a:endParaRPr lang="hy-AM" dirty="0">
              <a:latin typeface="GHEA Grapalat" panose="02000506050000020003" pitchFamily="50" charset="0"/>
            </a:endParaRPr>
          </a:p>
          <a:p>
            <a:pPr marL="457200" lvl="1" indent="0">
              <a:buNone/>
            </a:pPr>
            <a:endParaRPr lang="hy-AM" sz="2000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33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440" y="116632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ՎԱՐՉԱՐԱՐՈՒԹՅԱՆ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4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Հարկերը կամովին վճարելու մշակույթի ներդրում և ամրապնդում.</a:t>
            </a: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ստեղծվող նոր արժեքից հարկի տեսքով մասնաբաժին ստանալու՝ պետության հավակնություններն արդարացի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են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հարկերի տեսքով պետական բյուջե հավաքագրվող գումարներն ամբողջությամբ և հաս­ցեական ձևով ծախսվում են հանրային բարիքների ապահովման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ուղղությամբ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հարկային բեռն արդարացի ձևով է բաշխված տնտեսության տարբեր ոլորտների, գործունեության տարբեր տեսակների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համար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բոլոր տնտեսավարող սուբյեկտները և բոլոր վարձու աշխատողները բարե­խղճո­րեն կատարում են իրենց հարկային պարտավորությունները:</a:t>
            </a:r>
            <a:endParaRPr lang="hy-AM" dirty="0">
              <a:latin typeface="GHEA Grapalat" panose="02000506050000020003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1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lumMod val="60000"/>
                <a:lumOff val="40000"/>
              </a:schemeClr>
            </a:gs>
            <a:gs pos="95000">
              <a:schemeClr val="tx2">
                <a:lumMod val="40000"/>
                <a:lumOff val="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7610" y="2093376"/>
            <a:ext cx="7488833" cy="891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tx2"/>
                </a:solidFill>
                <a:latin typeface="GHEA Grapalat" pitchFamily="50" charset="0"/>
                <a:ea typeface="+mj-ea"/>
                <a:cs typeface="+mj-cs"/>
              </a:defRPr>
            </a:lvl1pPr>
          </a:lstStyle>
          <a:p>
            <a:r>
              <a:rPr lang="hy-AM" dirty="0">
                <a:solidFill>
                  <a:schemeClr val="accent1">
                    <a:lumMod val="75000"/>
                  </a:schemeClr>
                </a:solidFill>
              </a:rPr>
              <a:t>Շնորհակալություն</a:t>
            </a:r>
            <a:endParaRPr lang="ru-RU" dirty="0"/>
          </a:p>
        </p:txBody>
      </p:sp>
      <p:pic>
        <p:nvPicPr>
          <p:cNvPr id="7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900" y="4318916"/>
            <a:ext cx="1615569" cy="117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67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y-AM" sz="4900" dirty="0">
                <a:solidFill>
                  <a:srgbClr val="FF0000"/>
                </a:solidFill>
                <a:latin typeface="GHEA Grapalat" pitchFamily="50" charset="0"/>
              </a:rPr>
              <a:t>ՀԱՐԿԱՅԻՆ </a:t>
            </a:r>
            <a:r>
              <a:rPr lang="hy-AM" sz="4900" dirty="0" smtClean="0">
                <a:solidFill>
                  <a:srgbClr val="FF0000"/>
                </a:solidFill>
                <a:latin typeface="GHEA Grapalat" pitchFamily="50" charset="0"/>
              </a:rPr>
              <a:t>ՔԱՂԱՔԱԿԱՆՈՒԹՅԱՆ </a:t>
            </a:r>
            <a:r>
              <a:rPr lang="hy-AM" sz="4900" dirty="0">
                <a:solidFill>
                  <a:srgbClr val="FF0000"/>
                </a:solidFill>
                <a:latin typeface="GHEA Grapalat" pitchFamily="50" charset="0"/>
              </a:rPr>
              <a:t>ՄԱՍՈՎ ԻՐԱԿԱՆԱՑՎԵԼԻՔ ՓՈՓՈԽՈՒԹՅՈՒՆՆԵՐԻ ՀԻՄՆԱԿԱՆ ՈՒՂՂՈՒԹՅՈՒՆՆԵՐԸ</a:t>
            </a:r>
            <a:r>
              <a:rPr lang="hy-AM" dirty="0">
                <a:solidFill>
                  <a:srgbClr val="0070C0"/>
                </a:solidFill>
                <a:latin typeface="GHEA Grapalat" pitchFamily="50" charset="0"/>
              </a:rPr>
              <a:t/>
            </a:r>
            <a:br>
              <a:rPr lang="hy-AM" dirty="0">
                <a:solidFill>
                  <a:srgbClr val="0070C0"/>
                </a:solidFill>
                <a:latin typeface="GHEA Grapalat" pitchFamily="50" charset="0"/>
              </a:rPr>
            </a:br>
            <a:endParaRPr lang="en-US" dirty="0">
              <a:solidFill>
                <a:srgbClr val="FF0000"/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4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(1)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916832"/>
            <a:ext cx="11377264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dirty="0">
                <a:solidFill>
                  <a:srgbClr val="FF0000"/>
                </a:solidFill>
                <a:latin typeface="GHEA Grapalat" panose="02000506050000020003" pitchFamily="50" charset="0"/>
                <a:cs typeface="Times New Roman" panose="02020603050405020304" pitchFamily="18" charset="0"/>
              </a:rPr>
              <a:t>Տնտեսության զարգացման գերակայությունների, առաջնահերթությունների և հնա­­­րավորությունների հիման վրա հարկային միջավայրին ներկայացվող կարիքների գնահատում․</a:t>
            </a:r>
            <a:endParaRPr lang="ru-RU" dirty="0">
              <a:solidFill>
                <a:srgbClr val="FF0000"/>
              </a:solidFill>
              <a:latin typeface="GHEA Grapalat" panose="02000506050000020003" pitchFamily="50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tabLst>
                <a:tab pos="457200" algn="l"/>
              </a:tabLst>
            </a:pPr>
            <a:r>
              <a:rPr lang="hy-AM" dirty="0">
                <a:latin typeface="GHEA Grapalat" panose="02000506050000020003" pitchFamily="50" charset="0"/>
              </a:rPr>
              <a:t>տնտեսության զարգացման գերակայությունների, </a:t>
            </a:r>
            <a:r>
              <a:rPr lang="hy-AM" dirty="0" smtClean="0">
                <a:latin typeface="GHEA Grapalat" panose="02000506050000020003" pitchFamily="50" charset="0"/>
              </a:rPr>
              <a:t>առաջնահերթությունների </a:t>
            </a:r>
            <a:r>
              <a:rPr lang="hy-AM" dirty="0">
                <a:latin typeface="GHEA Grapalat" panose="02000506050000020003" pitchFamily="50" charset="0"/>
              </a:rPr>
              <a:t>ու հնա­­րավորությունների </a:t>
            </a:r>
            <a:r>
              <a:rPr lang="hy-AM" dirty="0" smtClean="0">
                <a:latin typeface="GHEA Grapalat" panose="02000506050000020003" pitchFamily="50" charset="0"/>
              </a:rPr>
              <a:t>բացահայտում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  <a:tabLst>
                <a:tab pos="457200" algn="l"/>
              </a:tabLst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տնտեսության այս կամ այն ոլորտի ակնկալիքների և կարիքների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հիմնավոր, փաստարկված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գնա­հա­տում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tabLst>
                <a:tab pos="457200" algn="l"/>
              </a:tabLst>
            </a:pPr>
            <a:r>
              <a:rPr lang="hy-AM" dirty="0" smtClean="0">
                <a:latin typeface="GHEA Grapalat" panose="02000506050000020003" pitchFamily="50" charset="0"/>
                <a:cs typeface="Times New Roman" panose="02020603050405020304" pitchFamily="18" charset="0"/>
              </a:rPr>
              <a:t>միայն </a:t>
            </a:r>
            <a:r>
              <a:rPr lang="hy-AM" dirty="0">
                <a:latin typeface="GHEA Grapalat" panose="02000506050000020003" pitchFamily="50" charset="0"/>
                <a:cs typeface="Times New Roman" panose="02020603050405020304" pitchFamily="18" charset="0"/>
              </a:rPr>
              <a:t>ժամանակավոր բնույթ ունեցող հարկային արտոնությունների </a:t>
            </a:r>
            <a:r>
              <a:rPr lang="hy-AM" dirty="0" smtClean="0">
                <a:latin typeface="GHEA Grapalat" panose="02000506050000020003" pitchFamily="50" charset="0"/>
                <a:cs typeface="Times New Roman" panose="02020603050405020304" pitchFamily="18" charset="0"/>
              </a:rPr>
              <a:t>կիրառություն</a:t>
            </a:r>
            <a:endParaRPr lang="en-US" dirty="0">
              <a:latin typeface="GHEA Grapalat" panose="02000506050000020003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6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2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47" y="2204864"/>
            <a:ext cx="11165777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Հարկային արտոնությունների կիրառության շրջանակի կրճատում․</a:t>
            </a:r>
            <a:endParaRPr lang="ru-RU" dirty="0">
              <a:solidFill>
                <a:srgbClr val="FF0000"/>
              </a:solidFill>
              <a:latin typeface="GHEA Grapalat" panose="02000506050000020003" pitchFamily="50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tabLst>
                <a:tab pos="457200" algn="l"/>
              </a:tabLst>
            </a:pPr>
            <a:r>
              <a:rPr lang="hy-AM" dirty="0">
                <a:latin typeface="GHEA Grapalat" panose="02000506050000020003" pitchFamily="50" charset="0"/>
              </a:rPr>
              <a:t>հարկման հորի­­­զոնական արդարության սկզբունքի </a:t>
            </a:r>
            <a:r>
              <a:rPr lang="hy-AM" dirty="0" smtClean="0">
                <a:latin typeface="GHEA Grapalat" panose="02000506050000020003" pitchFamily="50" charset="0"/>
              </a:rPr>
              <a:t>ամրապնդում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  <a:tabLst>
                <a:tab pos="457200" algn="l"/>
              </a:tabLst>
            </a:pPr>
            <a:r>
              <a:rPr lang="hy-AM" dirty="0">
                <a:latin typeface="GHEA Grapalat" panose="02000506050000020003" pitchFamily="50" charset="0"/>
              </a:rPr>
              <a:t>«ծախ­սեր-օգուտներ» վեր­լու­ծու­թյունների արդ­յունք­­նե­րով անարդյունավետ գնահատված հարկային արտոնությունների շրջանակի </a:t>
            </a:r>
            <a:r>
              <a:rPr lang="hy-AM" dirty="0" smtClean="0">
                <a:latin typeface="GHEA Grapalat" panose="02000506050000020003" pitchFamily="50" charset="0"/>
              </a:rPr>
              <a:t>կրճատում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  <a:tabLst>
                <a:tab pos="457200" algn="l"/>
              </a:tabLst>
            </a:pPr>
            <a:r>
              <a:rPr lang="hy-AM" dirty="0">
                <a:latin typeface="GHEA Grapalat" panose="02000506050000020003" pitchFamily="50" charset="0"/>
              </a:rPr>
              <a:t>ԱԱՀ-ից ազատման արտո­նությունների </a:t>
            </a:r>
            <a:r>
              <a:rPr lang="hy-AM" dirty="0" smtClean="0">
                <a:latin typeface="GHEA Grapalat" panose="02000506050000020003" pitchFamily="50" charset="0"/>
              </a:rPr>
              <a:t>փոխա­րեն </a:t>
            </a:r>
            <a:r>
              <a:rPr lang="hy-AM" dirty="0">
                <a:latin typeface="GHEA Grapalat" panose="02000506050000020003" pitchFamily="50" charset="0"/>
              </a:rPr>
              <a:t>հասարակության սոցիալապես անա­պահով խմբերին պետական բյու­ջեից հասցեական ձևով տրամադրվող աջակցության </a:t>
            </a:r>
            <a:r>
              <a:rPr lang="hy-AM" dirty="0" smtClean="0">
                <a:latin typeface="GHEA Grapalat" panose="02000506050000020003" pitchFamily="50" charset="0"/>
              </a:rPr>
              <a:t>ծավալների ընդլայնում</a:t>
            </a:r>
            <a:endParaRPr lang="hy-AM" dirty="0"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2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3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700808"/>
            <a:ext cx="11233248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Հարկման հիմնական և այլընտրանքային համակարգերի համար համադրելի հար­­կային բեռի սահմա­նում</a:t>
            </a:r>
            <a:r>
              <a:rPr lang="hy-AM" sz="3000" dirty="0">
                <a:solidFill>
                  <a:srgbClr val="FF000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․</a:t>
            </a:r>
          </a:p>
          <a:p>
            <a:pPr marL="742950" lvl="2" indent="-28575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հարկման այլ­ընտ­­րանքային համա­կար­գերի կիրառությունն ունի մի շարք բացա­սական հետևանքներ, սակայն դրանց կիրառությունը որոշ դեպքերում օբյեկտիվ անհրաժեշտություն </a:t>
            </a:r>
            <a:r>
              <a:rPr lang="hy-AM" sz="2400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է </a:t>
            </a:r>
            <a:endParaRPr lang="hy-AM" sz="24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2" indent="-28575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հարկման այլընտրանքային համակարգերում հարկային բեռը ընդգծված ավելի ցածր </a:t>
            </a:r>
            <a:r>
              <a:rPr lang="hy-AM" sz="2400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է, քան </a:t>
            </a:r>
            <a:r>
              <a:rPr lang="hy-AM" sz="2400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հարկման ընդհանուր համակարգի հարկային </a:t>
            </a:r>
            <a:r>
              <a:rPr lang="hy-AM" sz="2400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բեռը</a:t>
            </a:r>
            <a:endParaRPr lang="hy-AM" sz="24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2" indent="-28575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անհրաժեշտ է շրջանառության հարկի համա­կարգում փոքր-ինչ ավելի բարձր </a:t>
            </a:r>
            <a:r>
              <a:rPr lang="hy-AM" sz="2400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հարկային բեռ </a:t>
            </a:r>
            <a:r>
              <a:rPr lang="hy-AM" sz="2400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սահմանել</a:t>
            </a:r>
            <a:endParaRPr lang="hy-AM" sz="24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2" indent="-28575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  <a:cs typeface="Times New Roman" panose="02020603050405020304" pitchFamily="18" charset="0"/>
              </a:rPr>
              <a:t>այլընտրանքային համակարգերում գոր­ծող տնտ­եսավարող սուբյեկտների կողմից դուրս գրվող փաստաթղթերի հիման վրա </a:t>
            </a:r>
            <a:r>
              <a:rPr lang="hy-AM" sz="2400" dirty="0" smtClean="0">
                <a:latin typeface="GHEA Grapalat" panose="02000506050000020003" pitchFamily="50" charset="0"/>
                <a:cs typeface="Times New Roman" panose="02020603050405020304" pitchFamily="18" charset="0"/>
              </a:rPr>
              <a:t>ծախսագրումներ </a:t>
            </a:r>
            <a:r>
              <a:rPr lang="hy-AM" sz="2400" dirty="0">
                <a:latin typeface="GHEA Grapalat" panose="02000506050000020003" pitchFamily="50" charset="0"/>
                <a:cs typeface="Times New Roman" panose="02020603050405020304" pitchFamily="18" charset="0"/>
              </a:rPr>
              <a:t>կատարելու հնա­րա­վո­րու­թյան սահմանափակում։</a:t>
            </a:r>
            <a:endParaRPr lang="ru-RU" sz="2400" dirty="0">
              <a:latin typeface="GHEA Grapalat" panose="02000506050000020003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9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4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2176681"/>
            <a:ext cx="10945216" cy="3988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Գործարքների փաստաթղթավորման հետ կապված խնդիրների կարգավորում.</a:t>
            </a: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տնտեսությունում կատարվող գործարքների փաստաթղթա­վոր­ման նոր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մշակույթի ներդրում </a:t>
            </a: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և գործարքների փաստաթղթավորման խնդրի հիմնո­վին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լուծում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խոշոր տնտե­սա­վա­րող սուբյեկտ­ների կողմից իրականացվող գործարքների ամբողջական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փաստաթղթավո­րում 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գյուղատնտեսության ոլորտի փաստաթղթավորման խնդիրների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կարգավորում</a:t>
            </a:r>
            <a:endParaRPr lang="hy-AM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8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5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844824"/>
            <a:ext cx="11233248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Տեսանելի հարստության կամ ունեցվածքի համարժեք հարկում.</a:t>
            </a: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2020 թվականի հուն­վարի 1-ից եկամտային հարկի հաստատուն դրույքաչափի ներդրման համատեքստում տեսանելի հարստության և շքեղ գույքային միավորների համարժեք ու պրոգրեսիվ հարկման անհրաժեշ­տու­թյունն առավել քան կարևոր </a:t>
            </a:r>
            <a:r>
              <a:rPr lang="hy-AM" dirty="0" smtClean="0">
                <a:latin typeface="GHEA Grapalat" panose="02000506050000020003" pitchFamily="50" charset="0"/>
              </a:rPr>
              <a:t>է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գույքային հարկերի համա­կարգի </a:t>
            </a:r>
            <a:r>
              <a:rPr lang="hy-AM" dirty="0" smtClean="0">
                <a:latin typeface="GHEA Grapalat" panose="02000506050000020003" pitchFamily="50" charset="0"/>
              </a:rPr>
              <a:t>պարզեցում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պարապուրդի մատնված գույքի օգտագործման համար տնտեսական խթանների </a:t>
            </a:r>
            <a:r>
              <a:rPr lang="hy-AM" dirty="0" smtClean="0">
                <a:latin typeface="GHEA Grapalat" panose="02000506050000020003" pitchFamily="50" charset="0"/>
              </a:rPr>
              <a:t>ստեղծում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ոչ տեսանելի հարստության կամ որպես ոչ շքեղության չափորոշիչ համարվող գույքային միավորների համար սահմանված հարկային բեռի </a:t>
            </a:r>
            <a:r>
              <a:rPr lang="hy-AM" dirty="0" smtClean="0">
                <a:latin typeface="GHEA Grapalat" panose="02000506050000020003" pitchFamily="50" charset="0"/>
              </a:rPr>
              <a:t>պահպանում կամ բարձրացում փոքր չափով</a:t>
            </a:r>
            <a:endParaRPr lang="hy-AM" dirty="0">
              <a:latin typeface="GHEA Grapalat" panose="02000506050000020003" pitchFamily="50" charset="0"/>
            </a:endParaRPr>
          </a:p>
          <a:p>
            <a:pPr marL="457200" lvl="1" indent="0">
              <a:buNone/>
            </a:pPr>
            <a:endParaRPr lang="hy-AM" sz="20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y-AM" sz="20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y-AM" sz="2000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2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6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2204864"/>
            <a:ext cx="11305256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24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Տնտեսական շարժառիթների հիման վրա գործող՝ եկամուտների </a:t>
            </a:r>
            <a:r>
              <a:rPr lang="hy-AM" sz="2400" dirty="0" smtClean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հայտարարագր­ման </a:t>
            </a:r>
            <a:r>
              <a:rPr lang="hy-AM" sz="24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համակարգի ներդրում.</a:t>
            </a: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</a:rPr>
              <a:t>«սոցիալական կրեդիտների» համակարգի </a:t>
            </a:r>
            <a:r>
              <a:rPr lang="hy-AM" dirty="0" smtClean="0">
                <a:latin typeface="GHEA Grapalat" panose="02000506050000020003" pitchFamily="50" charset="0"/>
              </a:rPr>
              <a:t>ներ­դրում</a:t>
            </a:r>
            <a:endParaRPr lang="hy-AM" dirty="0">
              <a:latin typeface="GHEA Grapalat" panose="02000506050000020003" pitchFamily="50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եկամտային հարկի համակարգին որոշակի պրոգրեսիվություն հաղորդելու խնդրի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լուծում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</a:pPr>
            <a:r>
              <a:rPr lang="hy-AM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կրթական, առողջապահական, սոցիալական և (կամ) բնակարանային ապահով­ման ծախսերի փաստաթղթավորում և այս ոլորտներում առկա ստվերային շրջանառու­թյուն­ների </a:t>
            </a:r>
            <a:r>
              <a:rPr lang="hy-AM" dirty="0" smtClean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կրճատում</a:t>
            </a:r>
            <a:endParaRPr lang="hy-AM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hy-AM" sz="20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y-AM" sz="2000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8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1"/>
            <a:ext cx="10515600" cy="1656185"/>
          </a:xfrm>
        </p:spPr>
        <p:txBody>
          <a:bodyPr>
            <a:normAutofit/>
          </a:bodyPr>
          <a:lstStyle/>
          <a:p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ՀԱՐԿԱՅԻՆ ՔԱՂԱՔԱԿԱՆՈՒԹՅԱՆ ՄԱՍՈՎ ԻՐԱԿԱՆԱՑՎԵԼԻՔ ՓՈՓՈԽՈՒԹՅՈՒՆՆԵՐԻ ՀԻՄՆԱԿԱՆ ՈՒՂՂՈՒԹՅՈՒՆՆԵՐԸ 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500" dirty="0">
                <a:solidFill>
                  <a:srgbClr val="0070C0"/>
                </a:solidFill>
                <a:latin typeface="GHEA Grapalat" pitchFamily="50" charset="0"/>
              </a:rPr>
              <a:t>7</a:t>
            </a:r>
            <a:r>
              <a:rPr lang="ru-RU" sz="3500" dirty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sz="3500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916832"/>
            <a:ext cx="11233248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3000" dirty="0">
                <a:solidFill>
                  <a:srgbClr val="FF0000"/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Միջազգային հարկային հարաբերությունների բնագավառում համագործակ­ցու­թյան ակտիվացում.</a:t>
            </a:r>
          </a:p>
          <a:p>
            <a:pPr marL="800100" lvl="2" indent="-34290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</a:rPr>
              <a:t>կրկնակի հարկումը բացա­­ռող համաձայնագրերի աշխարհագրության </a:t>
            </a:r>
            <a:r>
              <a:rPr lang="hy-AM" sz="2400" dirty="0" smtClean="0">
                <a:latin typeface="GHEA Grapalat" panose="02000506050000020003" pitchFamily="50" charset="0"/>
              </a:rPr>
              <a:t>ընդլայնում</a:t>
            </a:r>
            <a:endParaRPr lang="en-US" sz="2400" dirty="0">
              <a:latin typeface="GHEA Grapalat" panose="02000506050000020003" pitchFamily="50" charset="0"/>
            </a:endParaRPr>
          </a:p>
          <a:p>
            <a:pPr marL="800100" lvl="2" indent="-34290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</a:rPr>
              <a:t>հարկման բազաների պաշտպանության ուղղությամբ արդեն իսկ մշակված միջազգային ստանդարտների </a:t>
            </a:r>
            <a:r>
              <a:rPr lang="hy-AM" sz="2400" dirty="0" smtClean="0">
                <a:latin typeface="GHEA Grapalat" panose="02000506050000020003" pitchFamily="50" charset="0"/>
              </a:rPr>
              <a:t>տեղայնացում </a:t>
            </a:r>
            <a:endParaRPr lang="hy-AM" sz="2400" dirty="0">
              <a:latin typeface="GHEA Grapalat" panose="02000506050000020003" pitchFamily="50" charset="0"/>
            </a:endParaRPr>
          </a:p>
          <a:p>
            <a:pPr marL="800100" lvl="2" indent="-342900">
              <a:spcBef>
                <a:spcPts val="1200"/>
              </a:spcBef>
            </a:pPr>
            <a:r>
              <a:rPr lang="hy-AM" sz="2400" dirty="0">
                <a:latin typeface="GHEA Grapalat" panose="02000506050000020003" pitchFamily="50" charset="0"/>
              </a:rPr>
              <a:t>այդ ստանդարտների մշակմանը ՀՀ պատ­շաճ մաս­նակցության </a:t>
            </a:r>
            <a:r>
              <a:rPr lang="hy-AM" sz="2400" dirty="0" smtClean="0">
                <a:latin typeface="GHEA Grapalat" panose="02000506050000020003" pitchFamily="50" charset="0"/>
              </a:rPr>
              <a:t>ապահովում</a:t>
            </a:r>
            <a:endParaRPr lang="hy-AM" sz="2400" dirty="0">
              <a:latin typeface="GHEA Grapalat" panose="02000506050000020003" pitchFamily="50" charset="0"/>
            </a:endParaRPr>
          </a:p>
          <a:p>
            <a:pPr lvl="1"/>
            <a:endParaRPr lang="hy-AM" sz="20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y-AM" sz="2000" u="sng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4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5460389</TotalTime>
  <Words>653</Words>
  <Application>Microsoft Office PowerPoint</Application>
  <PresentationFormat>Custom</PresentationFormat>
  <Paragraphs>66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ՀԱՐԿԱՅԻՆ ՔԱՂԱՔԱԿԱՆՈՒԹՅԱՆ ՄԱՍՈՎ ԻՐԱԿԱՆԱՑՎԵԼԻՔ ՓՈՓՈԽՈՒԹՅՈՒՆՆԵՐԻ ՀԻՄՆԱԿԱՆ ՈՒՂՂՈՒԹՅՈՒՆՆԵՐԸ </vt:lpstr>
      <vt:lpstr>ՀԱՐԿԱՅԻՆ ՔԱՂԱՔԱԿԱՆՈՒԹՅԱՆ ՄԱՍՈՎ ԻՐԱԿԱՆԱՑՎԵԼԻՔ ՓՈՓՈԽՈՒԹՅՈՒՆՆԵՐԻ ՀԻՄՆԱԿԱՆ ՈՒՂՂՈՒԹՅՈՒՆՆԵՐԸ (1)</vt:lpstr>
      <vt:lpstr>ՀԱՐԿԱՅԻՆ ՔԱՂԱՔԱԿԱՆՈՒԹՅԱՆ ՄԱՍՈՎ ԻՐԱԿԱՆԱՑՎԵԼԻՔ ՓՈՓՈԽՈՒԹՅՈՒՆՆԵՐԻ ՀԻՄՆԱԿԱՆ ՈՒՂՂՈՒԹՅՈՒՆՆԵՐԸ (2)</vt:lpstr>
      <vt:lpstr>ՀԱՐԿԱՅԻՆ ՔԱՂԱՔԱԿԱՆՈՒԹՅԱՆ ՄԱՍՈՎ ԻՐԱԿԱՆԱՑՎԵԼԻՔ ՓՈՓՈԽՈՒԹՅՈՒՆՆԵՐԻ ՀԻՄՆԱԿԱՆ ՈՒՂՂՈՒԹՅՈՒՆՆԵՐԸ (3)</vt:lpstr>
      <vt:lpstr>ՀԱՐԿԱՅԻՆ ՔԱՂԱՔԱԿԱՆՈՒԹՅԱՆ ՄԱՍՈՎ ԻՐԱԿԱՆԱՑՎԵԼԻՔ ՓՈՓՈԽՈՒԹՅՈՒՆՆԵՐԻ ՀԻՄՆԱԿԱՆ ՈՒՂՂՈՒԹՅՈՒՆՆԵՐԸ (4)</vt:lpstr>
      <vt:lpstr>ՀԱՐԿԱՅԻՆ ՔԱՂԱՔԱԿԱՆՈՒԹՅԱՆ ՄԱՍՈՎ ԻՐԱԿԱՆԱՑՎԵԼԻՔ ՓՈՓՈԽՈՒԹՅՈՒՆՆԵՐԻ ՀԻՄՆԱԿԱՆ ՈՒՂՂՈՒԹՅՈՒՆՆԵՐԸ (5)</vt:lpstr>
      <vt:lpstr>Հարկային քաղաքականության մասով իրականացվելիք փոփոխությունների հիմնական ուղղությունները (6)</vt:lpstr>
      <vt:lpstr>ՀԱՐԿԱՅԻՆ ՔԱՂԱՔԱԿԱՆՈՒԹՅԱՆ ՄԱՍՈՎ ԻՐԱԿԱՆԱՑՎԵԼԻՔ ՓՈՓՈԽՈՒԹՅՈՒՆՆԵՐԻ ՀԻՄՆԱԿԱՆ ՈՒՂՂՈՒԹՅՈՒՆՆԵՐԸ (7)</vt:lpstr>
      <vt:lpstr>ՀԱՐԿԱՅԻՆ ՎԱՐՉԱՐԱՐՈՒԹՅԱՆ ՄԱՍՈՎ ԻՐԱԿԱՆԱՑՎԵԼԻՔ ՓՈՓՈԽՈՒԹՅՈՒՆՆԵՐԻ ՀԻՄՆԱԿԱՆ ՈՒՂՂՈՒԹՅՈՒՆՆԵՐԸ </vt:lpstr>
      <vt:lpstr>ՀԱՐԿԱՅԻՆ ՎԱՐՉԱՐԱՐՈՒԹՅԱՆ ՄԱՍՈՎ ԻՐԱԿԱՆԱՑՎԵԼԻՔ ՓՈՓՈԽՈՒԹՅՈՒՆՆԵՐԻ ՀԻՄՆԱԿԱՆ ՈՒՂՂՈՒԹՅՈՒՆՆԵՐԸ (1)</vt:lpstr>
      <vt:lpstr>ՀԱՐԿԱՅԻՆ ՎԱՐՉԱՐԱՐՈՒԹՅԱՆ ՄԱՍՈՎ ԻՐԱԿԱՆԱՑՎԵԼԻՔ ՓՈՓՈԽՈՒԹՅՈՒՆՆԵՐԻ ՀԻՄՆԱԿԱՆ ՈՒՂՂՈՒԹՅՈՒՆՆԵՐԸ (2)</vt:lpstr>
      <vt:lpstr>ՀԱՐԿԱՅԻՆ ՎԱՐՉԱՐԱՐՈՒԹՅԱՆ ՄԱՍՈՎ ԻՐԱԿԱՆԱՑՎԵԼԻՔ ՓՈՓՈԽՈՒԹՅՈՒՆՆԵՐԻ ՀԻՄՆԱԿԱՆ ՈՒՂՂՈՒԹՅՈՒՆՆԵՐԸ (3)</vt:lpstr>
      <vt:lpstr>ՀԱՐԿԱՅԻՆ ՎԱՐՉԱՐԱՐՈՒԹՅԱՆ ՄԱՍՈՎ ԻՐԱԿԱՆԱՑՎԵԼԻՔ ՓՈՓՈԽՈՒԹՅՈՒՆՆԵՐԻ ՀԻՄՆԱԿԱՆ ՈՒՂՂՈՒԹՅՈՒՆՆԵՐԸ (4)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 strategy</dc:title>
  <dc:creator>Ori Alaverdyan</dc:creator>
  <cp:lastModifiedBy>Arman Poghosyan</cp:lastModifiedBy>
  <cp:revision>688</cp:revision>
  <cp:lastPrinted>2018-08-01T09:00:52Z</cp:lastPrinted>
  <dcterms:created xsi:type="dcterms:W3CDTF">2017-05-12T09:48:15Z</dcterms:created>
  <dcterms:modified xsi:type="dcterms:W3CDTF">2019-12-08T06:43:11Z</dcterms:modified>
</cp:coreProperties>
</file>